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5143500" cx="9144000"/>
  <p:notesSz cx="6858000" cy="9144000"/>
  <p:embeddedFontLst>
    <p:embeddedFont>
      <p:font typeface="Playfair Display"/>
      <p:regular r:id="rId44"/>
      <p:bold r:id="rId45"/>
      <p:italic r:id="rId46"/>
      <p:boldItalic r:id="rId47"/>
    </p:embeddedFont>
    <p:embeddedFont>
      <p:font typeface="Lat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PlayfairDisplay-regular.fntdata"/><Relationship Id="rId43" Type="http://schemas.openxmlformats.org/officeDocument/2006/relationships/slide" Target="slides/slide39.xml"/><Relationship Id="rId46" Type="http://schemas.openxmlformats.org/officeDocument/2006/relationships/font" Target="fonts/PlayfairDisplay-italic.fntdata"/><Relationship Id="rId45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Lato-regular.fntdata"/><Relationship Id="rId47" Type="http://schemas.openxmlformats.org/officeDocument/2006/relationships/font" Target="fonts/PlayfairDisplay-boldItalic.fntdata"/><Relationship Id="rId49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Lato-boldItalic.fntdata"/><Relationship Id="rId5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f4bfba16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f4bfba16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f4bfba16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f4bfba16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f4bfba16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f4bfba16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f4bfba16f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f4bfba16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862e0f5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862e0f5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4bfba16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f4bfba16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f4bfba16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f4bfba16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f4bfba16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f4bfba16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f4bfba16f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f4bfba16f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4bfba16f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f4bfba16f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f4bfba16f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f4bfba16f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f4bfba16f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f4bfba16f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f4bfba16f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f4bfba16f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f8cbd6a1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f8cbd6a1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f4bfba16f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f4bfba16f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f81efca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f81efca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f81efca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f81efca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f81efca5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f81efca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f81efca5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f81efca5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f81efca5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f81efca5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f4bfba16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f4bfba16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f81efca5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f81efca5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f862e0f5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f862e0f5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f81efca5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f81efca5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f81efca5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f81efca5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f81efca5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f81efca5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f81efca5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f81efca5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f81efca5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f81efca5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f81efca5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f81efca5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f81efca5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f81efca5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f81efca5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f81efca5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4bfba16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f4bfba16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f4bfba16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f4bfba16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f4bfba16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f4bfba16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f4bfba16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f4bfba1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4bfba16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4bfba16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f4bfba16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f4bfba16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Molar Mass and the Mole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Chang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0970">
            <a:off x="5958975" y="2692375"/>
            <a:ext cx="2791549" cy="193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8099">
            <a:off x="402075" y="376250"/>
            <a:ext cx="2791450" cy="209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20300" y="533825"/>
            <a:ext cx="8703300" cy="1145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How many cookies are in 5 dozen?</a:t>
            </a:r>
            <a:endParaRPr sz="3600"/>
          </a:p>
        </p:txBody>
      </p:sp>
      <p:cxnSp>
        <p:nvCxnSpPr>
          <p:cNvPr id="120" name="Google Shape;120;p22"/>
          <p:cNvCxnSpPr/>
          <p:nvPr/>
        </p:nvCxnSpPr>
        <p:spPr>
          <a:xfrm flipH="1" rot="10800000">
            <a:off x="3469900" y="895475"/>
            <a:ext cx="1627200" cy="25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22"/>
          <p:cNvSpPr txBox="1"/>
          <p:nvPr/>
        </p:nvSpPr>
        <p:spPr>
          <a:xfrm>
            <a:off x="3469900" y="921275"/>
            <a:ext cx="1627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atoms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Google Shape;122;p22"/>
          <p:cNvCxnSpPr/>
          <p:nvPr/>
        </p:nvCxnSpPr>
        <p:spPr>
          <a:xfrm flipH="1" rot="10800000">
            <a:off x="6584200" y="895475"/>
            <a:ext cx="1627200" cy="25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22"/>
          <p:cNvSpPr txBox="1"/>
          <p:nvPr/>
        </p:nvSpPr>
        <p:spPr>
          <a:xfrm>
            <a:off x="6629850" y="921275"/>
            <a:ext cx="19029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moles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2169775" y="2419450"/>
            <a:ext cx="46410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5 x (6.02 x 10²³) = </a:t>
            </a:r>
            <a:endParaRPr sz="3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Conversion Factor or Ratio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12 cookies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 dozen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 dozen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12 cookies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2" type="body"/>
          </p:nvPr>
        </p:nvSpPr>
        <p:spPr>
          <a:xfrm>
            <a:off x="483222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6.02 x 10²³ atoms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1 mole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OR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1 mole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6.02 x 10²³ atoms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cxnSp>
        <p:nvCxnSpPr>
          <p:cNvPr id="132" name="Google Shape;132;p23"/>
          <p:cNvCxnSpPr/>
          <p:nvPr/>
        </p:nvCxnSpPr>
        <p:spPr>
          <a:xfrm flipH="1" rot="10800000">
            <a:off x="1485000" y="1661675"/>
            <a:ext cx="16491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3"/>
          <p:cNvCxnSpPr/>
          <p:nvPr/>
        </p:nvCxnSpPr>
        <p:spPr>
          <a:xfrm flipH="1" rot="10800000">
            <a:off x="1525475" y="3742750"/>
            <a:ext cx="16491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23"/>
          <p:cNvSpPr txBox="1"/>
          <p:nvPr/>
        </p:nvSpPr>
        <p:spPr>
          <a:xfrm>
            <a:off x="3340750" y="1911450"/>
            <a:ext cx="14079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=</a:t>
            </a:r>
            <a:endParaRPr sz="9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5" name="Google Shape;135;p23"/>
          <p:cNvCxnSpPr/>
          <p:nvPr/>
        </p:nvCxnSpPr>
        <p:spPr>
          <a:xfrm>
            <a:off x="5364125" y="1713425"/>
            <a:ext cx="293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3"/>
          <p:cNvCxnSpPr/>
          <p:nvPr/>
        </p:nvCxnSpPr>
        <p:spPr>
          <a:xfrm>
            <a:off x="5447650" y="3415650"/>
            <a:ext cx="293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Moles ⇿ Atoms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017450"/>
            <a:ext cx="3999900" cy="3551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If atoms is given and you want moles</a:t>
            </a:r>
            <a:r>
              <a:rPr lang="en" sz="1800">
                <a:solidFill>
                  <a:srgbClr val="000000"/>
                </a:solidFill>
              </a:rPr>
              <a:t>...</a:t>
            </a:r>
            <a:r>
              <a:rPr lang="en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__</a:t>
            </a:r>
            <a:r>
              <a:rPr b="1" lang="en" sz="1800">
                <a:solidFill>
                  <a:srgbClr val="000000"/>
                </a:solidFill>
              </a:rPr>
              <a:t>_</a:t>
            </a:r>
            <a:r>
              <a:rPr b="1" lang="en">
                <a:solidFill>
                  <a:srgbClr val="000000"/>
                </a:solidFill>
              </a:rPr>
              <a:t> atoms  x          </a:t>
            </a:r>
            <a:r>
              <a:rPr b="1" lang="en">
                <a:solidFill>
                  <a:srgbClr val="000000"/>
                </a:solidFill>
              </a:rPr>
              <a:t>1 mole               = 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                           6.02 x 10²³ atoms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2" type="body"/>
          </p:nvPr>
        </p:nvSpPr>
        <p:spPr>
          <a:xfrm>
            <a:off x="4718400" y="1152450"/>
            <a:ext cx="4113900" cy="3416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If moles is given and you want atoms….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 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 </a:t>
            </a:r>
            <a:r>
              <a:rPr b="1" lang="en" sz="1800">
                <a:solidFill>
                  <a:srgbClr val="FF0000"/>
                </a:solidFill>
              </a:rPr>
              <a:t>   </a:t>
            </a:r>
            <a:r>
              <a:rPr b="1" lang="en" sz="1800">
                <a:solidFill>
                  <a:srgbClr val="000000"/>
                </a:solidFill>
              </a:rPr>
              <a:t>___</a:t>
            </a:r>
            <a:r>
              <a:rPr b="1" lang="en">
                <a:solidFill>
                  <a:srgbClr val="000000"/>
                </a:solidFill>
              </a:rPr>
              <a:t> moles  x    6.02 x 10²³ atoms   = 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                                                  1 mole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                                   </a:t>
            </a:r>
            <a:endParaRPr sz="1800">
              <a:solidFill>
                <a:srgbClr val="000000"/>
              </a:solidFill>
            </a:endParaRPr>
          </a:p>
        </p:txBody>
      </p:sp>
      <p:cxnSp>
        <p:nvCxnSpPr>
          <p:cNvPr id="144" name="Google Shape;144;p24"/>
          <p:cNvCxnSpPr/>
          <p:nvPr/>
        </p:nvCxnSpPr>
        <p:spPr>
          <a:xfrm>
            <a:off x="1549600" y="3091025"/>
            <a:ext cx="9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4"/>
          <p:cNvCxnSpPr/>
          <p:nvPr/>
        </p:nvCxnSpPr>
        <p:spPr>
          <a:xfrm>
            <a:off x="6351475" y="2993725"/>
            <a:ext cx="9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Moles ⇿ Atoms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017450"/>
            <a:ext cx="3999900" cy="3551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If atoms is given and you want moles....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___</a:t>
            </a:r>
            <a:r>
              <a:rPr b="1" lang="en">
                <a:solidFill>
                  <a:srgbClr val="000000"/>
                </a:solidFill>
              </a:rPr>
              <a:t> atoms  x          1 mole               =   _______ moles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                           6.02 x 10²³ atoms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>
            <p:ph idx="2" type="body"/>
          </p:nvPr>
        </p:nvSpPr>
        <p:spPr>
          <a:xfrm>
            <a:off x="4718400" y="1152450"/>
            <a:ext cx="4113900" cy="3416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If moles is given and you want atoms….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 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</a:t>
            </a:r>
            <a:r>
              <a:rPr b="1" lang="en" sz="1800">
                <a:solidFill>
                  <a:srgbClr val="FF0000"/>
                </a:solidFill>
              </a:rPr>
              <a:t>     </a:t>
            </a:r>
            <a:r>
              <a:rPr b="1" lang="en" sz="1800">
                <a:solidFill>
                  <a:srgbClr val="000000"/>
                </a:solidFill>
              </a:rPr>
              <a:t>___</a:t>
            </a:r>
            <a:r>
              <a:rPr b="1" lang="en">
                <a:solidFill>
                  <a:srgbClr val="000000"/>
                </a:solidFill>
              </a:rPr>
              <a:t> moles  x    6.02 x 10²³ atoms   =   ____ atoms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                                                  1 mole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                                   </a:t>
            </a:r>
            <a:endParaRPr sz="1800">
              <a:solidFill>
                <a:srgbClr val="000000"/>
              </a:solidFill>
            </a:endParaRPr>
          </a:p>
        </p:txBody>
      </p:sp>
      <p:cxnSp>
        <p:nvCxnSpPr>
          <p:cNvPr id="153" name="Google Shape;153;p25"/>
          <p:cNvCxnSpPr/>
          <p:nvPr/>
        </p:nvCxnSpPr>
        <p:spPr>
          <a:xfrm>
            <a:off x="1549600" y="3091025"/>
            <a:ext cx="9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5"/>
          <p:cNvCxnSpPr/>
          <p:nvPr/>
        </p:nvCxnSpPr>
        <p:spPr>
          <a:xfrm>
            <a:off x="6351475" y="2993725"/>
            <a:ext cx="9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5"/>
          <p:cNvCxnSpPr/>
          <p:nvPr/>
        </p:nvCxnSpPr>
        <p:spPr>
          <a:xfrm flipH="1" rot="10800000">
            <a:off x="2238625" y="3091025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5"/>
          <p:cNvCxnSpPr/>
          <p:nvPr/>
        </p:nvCxnSpPr>
        <p:spPr>
          <a:xfrm flipH="1" rot="10800000">
            <a:off x="729275" y="2817175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5"/>
          <p:cNvCxnSpPr/>
          <p:nvPr/>
        </p:nvCxnSpPr>
        <p:spPr>
          <a:xfrm flipH="1" rot="10800000">
            <a:off x="5404600" y="2684100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5"/>
          <p:cNvCxnSpPr/>
          <p:nvPr/>
        </p:nvCxnSpPr>
        <p:spPr>
          <a:xfrm flipH="1" rot="10800000">
            <a:off x="6616050" y="3037200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700" y="77025"/>
            <a:ext cx="6563924" cy="490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example...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How many moles of Mg are in 1.25 x 10</a:t>
            </a:r>
            <a:r>
              <a:rPr baseline="30000" lang="en" sz="3000">
                <a:solidFill>
                  <a:srgbClr val="000000"/>
                </a:solidFill>
              </a:rPr>
              <a:t>23 </a:t>
            </a:r>
            <a:r>
              <a:rPr lang="en" sz="3000">
                <a:solidFill>
                  <a:srgbClr val="000000"/>
                </a:solidFill>
              </a:rPr>
              <a:t>atoms?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Need to go from atoms ➝ moles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example...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many moles of Mg are in 1.25 x 10</a:t>
            </a:r>
            <a:r>
              <a:rPr baseline="30000" lang="en" sz="3000">
                <a:solidFill>
                  <a:srgbClr val="000000"/>
                </a:solidFill>
              </a:rPr>
              <a:t>23 </a:t>
            </a:r>
            <a:r>
              <a:rPr lang="en" sz="3000">
                <a:solidFill>
                  <a:srgbClr val="000000"/>
                </a:solidFill>
              </a:rPr>
              <a:t>atoms?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025" y="2448500"/>
            <a:ext cx="48006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example...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many moles of Mg are in 1.25 x 10</a:t>
            </a:r>
            <a:r>
              <a:rPr baseline="30000" lang="en" sz="3000">
                <a:solidFill>
                  <a:srgbClr val="000000"/>
                </a:solidFill>
              </a:rPr>
              <a:t>23 </a:t>
            </a:r>
            <a:r>
              <a:rPr lang="en" sz="3000">
                <a:solidFill>
                  <a:srgbClr val="000000"/>
                </a:solidFill>
              </a:rPr>
              <a:t>atoms?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025" y="2448500"/>
            <a:ext cx="4800600" cy="9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9"/>
          <p:cNvCxnSpPr>
            <a:endCxn id="183" idx="0"/>
          </p:cNvCxnSpPr>
          <p:nvPr/>
        </p:nvCxnSpPr>
        <p:spPr>
          <a:xfrm flipH="1" rot="10800000">
            <a:off x="3177225" y="2448500"/>
            <a:ext cx="680100" cy="496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9"/>
          <p:cNvCxnSpPr/>
          <p:nvPr/>
        </p:nvCxnSpPr>
        <p:spPr>
          <a:xfrm flipH="1" rot="10800000">
            <a:off x="5174700" y="2815425"/>
            <a:ext cx="645900" cy="499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example...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many moles of Mg are in 1.25 x 10</a:t>
            </a:r>
            <a:r>
              <a:rPr baseline="30000" lang="en" sz="3000">
                <a:solidFill>
                  <a:srgbClr val="000000"/>
                </a:solidFill>
              </a:rPr>
              <a:t>23 </a:t>
            </a:r>
            <a:r>
              <a:rPr lang="en" sz="3000">
                <a:solidFill>
                  <a:srgbClr val="000000"/>
                </a:solidFill>
              </a:rPr>
              <a:t>atoms?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025" y="2448500"/>
            <a:ext cx="4800600" cy="9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30"/>
          <p:cNvCxnSpPr>
            <a:endCxn id="192" idx="0"/>
          </p:cNvCxnSpPr>
          <p:nvPr/>
        </p:nvCxnSpPr>
        <p:spPr>
          <a:xfrm flipH="1" rot="10800000">
            <a:off x="3177225" y="2448500"/>
            <a:ext cx="680100" cy="496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30"/>
          <p:cNvCxnSpPr/>
          <p:nvPr/>
        </p:nvCxnSpPr>
        <p:spPr>
          <a:xfrm flipH="1" rot="10800000">
            <a:off x="5174700" y="2815425"/>
            <a:ext cx="645900" cy="499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30"/>
          <p:cNvSpPr txBox="1"/>
          <p:nvPr/>
        </p:nvSpPr>
        <p:spPr>
          <a:xfrm>
            <a:off x="5923800" y="2369500"/>
            <a:ext cx="2505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0.208 moles</a:t>
            </a:r>
            <a:endParaRPr sz="3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2...</a:t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many atoms of C are in 2.0 moles?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Need to go from moles ➝ atoms 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mole?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2...</a:t>
            </a:r>
            <a:endParaRPr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many atoms of C are in 2.0 moles?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450" y="2393200"/>
            <a:ext cx="4309800" cy="12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2...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many atoms of C are in 2.0 moles?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450" y="2393200"/>
            <a:ext cx="4309800" cy="120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3"/>
          <p:cNvCxnSpPr/>
          <p:nvPr/>
        </p:nvCxnSpPr>
        <p:spPr>
          <a:xfrm flipH="1" rot="10800000">
            <a:off x="1842650" y="2457125"/>
            <a:ext cx="680100" cy="496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3"/>
          <p:cNvCxnSpPr/>
          <p:nvPr/>
        </p:nvCxnSpPr>
        <p:spPr>
          <a:xfrm flipH="1" rot="10800000">
            <a:off x="3458775" y="2748025"/>
            <a:ext cx="680100" cy="496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2...</a:t>
            </a:r>
            <a:endParaRPr/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many atoms of C are in 2.0 moles?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450" y="2393200"/>
            <a:ext cx="4309800" cy="120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34"/>
          <p:cNvCxnSpPr/>
          <p:nvPr/>
        </p:nvCxnSpPr>
        <p:spPr>
          <a:xfrm flipH="1" rot="10800000">
            <a:off x="1842650" y="2457125"/>
            <a:ext cx="680100" cy="496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34"/>
          <p:cNvCxnSpPr/>
          <p:nvPr/>
        </p:nvCxnSpPr>
        <p:spPr>
          <a:xfrm flipH="1" rot="10800000">
            <a:off x="3458775" y="2748025"/>
            <a:ext cx="680100" cy="496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34"/>
          <p:cNvSpPr txBox="1"/>
          <p:nvPr/>
        </p:nvSpPr>
        <p:spPr>
          <a:xfrm>
            <a:off x="5433025" y="2402225"/>
            <a:ext cx="26262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1.2 x 10²⁴ atoms</a:t>
            </a:r>
            <a:endParaRPr sz="24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233" name="Google Shape;233;p3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 2/13 on Google Classroom</a:t>
            </a:r>
            <a:endParaRPr/>
          </a:p>
        </p:txBody>
      </p:sp>
      <p:sp>
        <p:nvSpPr>
          <p:cNvPr id="234" name="Google Shape;234;p35"/>
          <p:cNvSpPr txBox="1"/>
          <p:nvPr>
            <p:ph idx="2" type="body"/>
          </p:nvPr>
        </p:nvSpPr>
        <p:spPr>
          <a:xfrm>
            <a:off x="4939500" y="280650"/>
            <a:ext cx="3837000" cy="465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Submit a picture of your completed notes on assignment titled “The Mole Lecture and Notes”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</a:t>
            </a:r>
            <a:r>
              <a:rPr b="1" lang="en" u="sng"/>
              <a:t>first half</a:t>
            </a:r>
            <a:r>
              <a:rPr lang="en"/>
              <a:t> of “Conversion Practice Problems” worksheet with WORK SHOWN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Highlight or underline your answers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mass?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molar mass?</a:t>
            </a:r>
            <a:endParaRPr/>
          </a:p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The mass in grams of 1 mole of the substance</a:t>
            </a:r>
            <a:endParaRPr sz="4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find molar mass?</a:t>
            </a:r>
            <a:endParaRPr/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311700" y="1135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Look on the periodic table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252" name="Google Shape;2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653" y="1854800"/>
            <a:ext cx="2797275" cy="277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38"/>
          <p:cNvCxnSpPr/>
          <p:nvPr/>
        </p:nvCxnSpPr>
        <p:spPr>
          <a:xfrm flipH="1">
            <a:off x="4882100" y="3515125"/>
            <a:ext cx="1359000" cy="658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38"/>
          <p:cNvSpPr txBox="1"/>
          <p:nvPr/>
        </p:nvSpPr>
        <p:spPr>
          <a:xfrm>
            <a:off x="6182775" y="3240025"/>
            <a:ext cx="19089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1.008 g/mole</a:t>
            </a: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the molar mass of HCl</a:t>
            </a:r>
            <a:endParaRPr/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28" y="1390238"/>
            <a:ext cx="2588875" cy="25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/>
          <p:cNvPicPr preferRelativeResize="0"/>
          <p:nvPr/>
        </p:nvPicPr>
        <p:blipFill rotWithShape="1">
          <a:blip r:embed="rId4">
            <a:alphaModFix/>
          </a:blip>
          <a:srcRect b="9828" l="0" r="0" t="0"/>
          <a:stretch/>
        </p:blipFill>
        <p:spPr>
          <a:xfrm>
            <a:off x="3684275" y="1277700"/>
            <a:ext cx="2865325" cy="27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/>
          <p:nvPr/>
        </p:nvSpPr>
        <p:spPr>
          <a:xfrm>
            <a:off x="2739875" y="2285213"/>
            <a:ext cx="994500" cy="9171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the molar mass of HCl</a:t>
            </a:r>
            <a:endParaRPr/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28" y="1390238"/>
            <a:ext cx="2588875" cy="25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 rotWithShape="1">
          <a:blip r:embed="rId4">
            <a:alphaModFix/>
          </a:blip>
          <a:srcRect b="9828" l="0" r="0" t="0"/>
          <a:stretch/>
        </p:blipFill>
        <p:spPr>
          <a:xfrm>
            <a:off x="3684275" y="1277700"/>
            <a:ext cx="2865325" cy="27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/>
          <p:nvPr/>
        </p:nvSpPr>
        <p:spPr>
          <a:xfrm>
            <a:off x="2739875" y="2285213"/>
            <a:ext cx="994500" cy="9171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0"/>
          <p:cNvSpPr/>
          <p:nvPr/>
        </p:nvSpPr>
        <p:spPr>
          <a:xfrm>
            <a:off x="6441200" y="2556275"/>
            <a:ext cx="733500" cy="3750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0"/>
          <p:cNvSpPr txBox="1"/>
          <p:nvPr/>
        </p:nvSpPr>
        <p:spPr>
          <a:xfrm>
            <a:off x="7174500" y="2481450"/>
            <a:ext cx="19695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36.46 g/mole</a:t>
            </a:r>
            <a:endParaRPr b="1" sz="24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Moles ⇿ Mass (g)</a:t>
            </a:r>
            <a:endParaRPr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311700" y="1017450"/>
            <a:ext cx="3999900" cy="3551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If grams is given and you want moles....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___</a:t>
            </a:r>
            <a:r>
              <a:rPr b="1" lang="en">
                <a:solidFill>
                  <a:srgbClr val="000000"/>
                </a:solidFill>
              </a:rPr>
              <a:t> grams  x          1 mole               = 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                             Molar mass (g)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1"/>
          <p:cNvSpPr txBox="1"/>
          <p:nvPr>
            <p:ph idx="2" type="body"/>
          </p:nvPr>
        </p:nvSpPr>
        <p:spPr>
          <a:xfrm>
            <a:off x="4718400" y="1152450"/>
            <a:ext cx="4113900" cy="3416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If moles is given and you want grams….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 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 </a:t>
            </a:r>
            <a:r>
              <a:rPr b="1" lang="en" sz="1800">
                <a:solidFill>
                  <a:srgbClr val="FF0000"/>
                </a:solidFill>
              </a:rPr>
              <a:t>   </a:t>
            </a:r>
            <a:r>
              <a:rPr b="1" lang="en" sz="1800">
                <a:solidFill>
                  <a:srgbClr val="000000"/>
                </a:solidFill>
              </a:rPr>
              <a:t>___</a:t>
            </a:r>
            <a:r>
              <a:rPr b="1" lang="en">
                <a:solidFill>
                  <a:srgbClr val="000000"/>
                </a:solidFill>
              </a:rPr>
              <a:t> moles  x       molar mass (g)   = 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                                                  1 mole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                                   </a:t>
            </a:r>
            <a:endParaRPr sz="1800">
              <a:solidFill>
                <a:srgbClr val="000000"/>
              </a:solidFill>
            </a:endParaRPr>
          </a:p>
        </p:txBody>
      </p:sp>
      <p:cxnSp>
        <p:nvCxnSpPr>
          <p:cNvPr id="280" name="Google Shape;280;p41"/>
          <p:cNvCxnSpPr/>
          <p:nvPr/>
        </p:nvCxnSpPr>
        <p:spPr>
          <a:xfrm>
            <a:off x="1549600" y="3091025"/>
            <a:ext cx="9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41"/>
          <p:cNvCxnSpPr/>
          <p:nvPr/>
        </p:nvCxnSpPr>
        <p:spPr>
          <a:xfrm>
            <a:off x="6351475" y="2993725"/>
            <a:ext cx="9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Mole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Mole is a form of measurement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Similar to:</a:t>
            </a:r>
            <a:endParaRPr sz="3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Dozen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Pair</a:t>
            </a:r>
            <a:endParaRPr sz="24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is used to count the number of atoms in a substance</a:t>
            </a:r>
            <a:endParaRPr sz="3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Moles ⇿ Mass (g)</a:t>
            </a:r>
            <a:endParaRPr/>
          </a:p>
        </p:txBody>
      </p:sp>
      <p:sp>
        <p:nvSpPr>
          <p:cNvPr id="287" name="Google Shape;287;p42"/>
          <p:cNvSpPr txBox="1"/>
          <p:nvPr>
            <p:ph idx="1" type="body"/>
          </p:nvPr>
        </p:nvSpPr>
        <p:spPr>
          <a:xfrm>
            <a:off x="311700" y="1017450"/>
            <a:ext cx="3999900" cy="3551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If grams is given and you want moles....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___</a:t>
            </a:r>
            <a:r>
              <a:rPr b="1" lang="en">
                <a:solidFill>
                  <a:srgbClr val="000000"/>
                </a:solidFill>
              </a:rPr>
              <a:t> grams  x          1 mole               =     ______ moles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                             Molar mass (g)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2"/>
          <p:cNvSpPr txBox="1"/>
          <p:nvPr>
            <p:ph idx="2" type="body"/>
          </p:nvPr>
        </p:nvSpPr>
        <p:spPr>
          <a:xfrm>
            <a:off x="4718400" y="1152450"/>
            <a:ext cx="4113900" cy="3416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If moles is given and you want grams….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 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 </a:t>
            </a:r>
            <a:r>
              <a:rPr b="1" lang="en" sz="1800">
                <a:solidFill>
                  <a:srgbClr val="FF0000"/>
                </a:solidFill>
              </a:rPr>
              <a:t>   </a:t>
            </a:r>
            <a:r>
              <a:rPr b="1" lang="en" sz="1800">
                <a:solidFill>
                  <a:srgbClr val="000000"/>
                </a:solidFill>
              </a:rPr>
              <a:t>___</a:t>
            </a:r>
            <a:r>
              <a:rPr b="1" lang="en">
                <a:solidFill>
                  <a:srgbClr val="000000"/>
                </a:solidFill>
              </a:rPr>
              <a:t> moles  x       molar mass (g)   =   ______ grams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                                                  1 mole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                                   </a:t>
            </a:r>
            <a:endParaRPr sz="1800">
              <a:solidFill>
                <a:srgbClr val="000000"/>
              </a:solidFill>
            </a:endParaRPr>
          </a:p>
        </p:txBody>
      </p:sp>
      <p:cxnSp>
        <p:nvCxnSpPr>
          <p:cNvPr id="289" name="Google Shape;289;p42"/>
          <p:cNvCxnSpPr/>
          <p:nvPr/>
        </p:nvCxnSpPr>
        <p:spPr>
          <a:xfrm>
            <a:off x="1549600" y="3091025"/>
            <a:ext cx="9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42"/>
          <p:cNvCxnSpPr/>
          <p:nvPr/>
        </p:nvCxnSpPr>
        <p:spPr>
          <a:xfrm>
            <a:off x="6351475" y="2993725"/>
            <a:ext cx="9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42"/>
          <p:cNvCxnSpPr/>
          <p:nvPr/>
        </p:nvCxnSpPr>
        <p:spPr>
          <a:xfrm flipH="1" rot="10800000">
            <a:off x="729275" y="2817175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42"/>
          <p:cNvCxnSpPr/>
          <p:nvPr/>
        </p:nvCxnSpPr>
        <p:spPr>
          <a:xfrm flipH="1" rot="10800000">
            <a:off x="2198825" y="3052925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42"/>
          <p:cNvCxnSpPr/>
          <p:nvPr/>
        </p:nvCxnSpPr>
        <p:spPr>
          <a:xfrm flipH="1" rot="10800000">
            <a:off x="5368950" y="2684100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42"/>
          <p:cNvCxnSpPr/>
          <p:nvPr/>
        </p:nvCxnSpPr>
        <p:spPr>
          <a:xfrm flipH="1" rot="10800000">
            <a:off x="6680100" y="3052925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750" y="60700"/>
            <a:ext cx="64894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example...</a:t>
            </a:r>
            <a:endParaRPr/>
          </a:p>
        </p:txBody>
      </p:sp>
      <p:sp>
        <p:nvSpPr>
          <p:cNvPr id="305" name="Google Shape;30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How many moles are in 92.2 grams of Fe?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Need to go from grams ➝ moles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example...</a:t>
            </a:r>
            <a:endParaRPr/>
          </a:p>
        </p:txBody>
      </p:sp>
      <p:sp>
        <p:nvSpPr>
          <p:cNvPr id="311" name="Google Shape;311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many moles are in 92.2 grams of Fe?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Molar mass of Fe = 55.85 g/mole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example...</a:t>
            </a:r>
            <a:endParaRPr/>
          </a:p>
        </p:txBody>
      </p:sp>
      <p:sp>
        <p:nvSpPr>
          <p:cNvPr id="317" name="Google Shape;31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many moles are in 92.2 grams of Fe?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38" y="2762413"/>
            <a:ext cx="6848475" cy="115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46"/>
          <p:cNvCxnSpPr/>
          <p:nvPr/>
        </p:nvCxnSpPr>
        <p:spPr>
          <a:xfrm flipH="1" rot="10800000">
            <a:off x="1537900" y="2875525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46"/>
          <p:cNvCxnSpPr/>
          <p:nvPr/>
        </p:nvCxnSpPr>
        <p:spPr>
          <a:xfrm flipH="1" rot="10800000">
            <a:off x="3732700" y="3228625"/>
            <a:ext cx="516600" cy="353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</a:t>
            </a:r>
            <a:r>
              <a:rPr lang="en"/>
              <a:t>...</a:t>
            </a:r>
            <a:endParaRPr/>
          </a:p>
        </p:txBody>
      </p:sp>
      <p:sp>
        <p:nvSpPr>
          <p:cNvPr id="326" name="Google Shape;326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What is the mass of 9.45 moles of HCl?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Need to go from moles ➝ grams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2...</a:t>
            </a:r>
            <a:endParaRPr/>
          </a:p>
        </p:txBody>
      </p:sp>
      <p:sp>
        <p:nvSpPr>
          <p:cNvPr id="332" name="Google Shape;332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What is the mass of 9.45 moles of HCl?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Molar mass of HCl = </a:t>
            </a:r>
            <a:r>
              <a:rPr lang="en" sz="3000">
                <a:solidFill>
                  <a:srgbClr val="000000"/>
                </a:solidFill>
              </a:rPr>
              <a:t>36.46 g/mole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2...</a:t>
            </a:r>
            <a:endParaRPr/>
          </a:p>
        </p:txBody>
      </p:sp>
      <p:sp>
        <p:nvSpPr>
          <p:cNvPr id="338" name="Google Shape;33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What is the mass of 9.45 moles of HCl?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9.45 mol HCl x  </a:t>
            </a:r>
            <a:r>
              <a:rPr lang="en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36.46g HCl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=                         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1 mol HCl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2...</a:t>
            </a:r>
            <a:endParaRPr/>
          </a:p>
        </p:txBody>
      </p:sp>
      <p:sp>
        <p:nvSpPr>
          <p:cNvPr id="344" name="Google Shape;34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What is the mass of 9.45 moles of HCl?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9.45 mol HCl x  </a:t>
            </a:r>
            <a:r>
              <a:rPr lang="en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36.46 g HCl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=  344.55 g HCl                    1 mol HCl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345" name="Google Shape;345;p50"/>
          <p:cNvCxnSpPr/>
          <p:nvPr/>
        </p:nvCxnSpPr>
        <p:spPr>
          <a:xfrm flipH="1" rot="10800000">
            <a:off x="1529575" y="2814825"/>
            <a:ext cx="776700" cy="547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50"/>
          <p:cNvCxnSpPr/>
          <p:nvPr/>
        </p:nvCxnSpPr>
        <p:spPr>
          <a:xfrm flipH="1" rot="10800000">
            <a:off x="4007825" y="3362025"/>
            <a:ext cx="776700" cy="547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352" name="Google Shape;352;p5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 2/13 on Google Classroom</a:t>
            </a:r>
            <a:endParaRPr/>
          </a:p>
        </p:txBody>
      </p:sp>
      <p:sp>
        <p:nvSpPr>
          <p:cNvPr id="353" name="Google Shape;353;p51"/>
          <p:cNvSpPr txBox="1"/>
          <p:nvPr>
            <p:ph idx="2" type="body"/>
          </p:nvPr>
        </p:nvSpPr>
        <p:spPr>
          <a:xfrm>
            <a:off x="4939500" y="280650"/>
            <a:ext cx="3837000" cy="465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Submit a picture of your completed notes on assignment titled “The Mole Lecture and Notes”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“Conversion Practice Problems” worksheet with WORK SHOWN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Highlight or underline your answers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Take a picture of your completed worksheet and submit on Google Classroom assignment titled “Mole Conversion Practice”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Moles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017450"/>
            <a:ext cx="8520600" cy="3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One mole = 6.02 x 10²³ atoms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JUST LIKE….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One dozen = 12 cookies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525225"/>
            <a:ext cx="85206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How many cookies are in 5 dozen?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94700" y="525225"/>
            <a:ext cx="87375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How many cookies are in 5 dozen?</a:t>
            </a:r>
            <a:endParaRPr sz="3600"/>
          </a:p>
        </p:txBody>
      </p:sp>
      <p:sp>
        <p:nvSpPr>
          <p:cNvPr id="90" name="Google Shape;90;p18"/>
          <p:cNvSpPr txBox="1"/>
          <p:nvPr/>
        </p:nvSpPr>
        <p:spPr>
          <a:xfrm>
            <a:off x="1420675" y="2109500"/>
            <a:ext cx="59754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12 x 5 = 60</a:t>
            </a:r>
            <a:endParaRPr sz="3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20300" y="533825"/>
            <a:ext cx="8703300" cy="1145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How many </a:t>
            </a:r>
            <a:r>
              <a:rPr lang="en" sz="3600"/>
              <a:t>cookies</a:t>
            </a:r>
            <a:r>
              <a:rPr lang="en" sz="3600"/>
              <a:t> are in 5 dozen?</a:t>
            </a:r>
            <a:endParaRPr sz="3600"/>
          </a:p>
        </p:txBody>
      </p:sp>
      <p:cxnSp>
        <p:nvCxnSpPr>
          <p:cNvPr id="96" name="Google Shape;96;p19"/>
          <p:cNvCxnSpPr/>
          <p:nvPr/>
        </p:nvCxnSpPr>
        <p:spPr>
          <a:xfrm flipH="1" rot="10800000">
            <a:off x="3469900" y="895475"/>
            <a:ext cx="1627200" cy="25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9"/>
          <p:cNvSpPr txBox="1"/>
          <p:nvPr/>
        </p:nvSpPr>
        <p:spPr>
          <a:xfrm>
            <a:off x="3469900" y="921275"/>
            <a:ext cx="1627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atoms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20300" y="533825"/>
            <a:ext cx="8703300" cy="1145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How many cookies are in 5 dozen?</a:t>
            </a:r>
            <a:endParaRPr sz="3600"/>
          </a:p>
        </p:txBody>
      </p:sp>
      <p:cxnSp>
        <p:nvCxnSpPr>
          <p:cNvPr id="103" name="Google Shape;103;p20"/>
          <p:cNvCxnSpPr/>
          <p:nvPr/>
        </p:nvCxnSpPr>
        <p:spPr>
          <a:xfrm flipH="1" rot="10800000">
            <a:off x="3469900" y="895475"/>
            <a:ext cx="1627200" cy="25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20"/>
          <p:cNvSpPr txBox="1"/>
          <p:nvPr/>
        </p:nvSpPr>
        <p:spPr>
          <a:xfrm>
            <a:off x="3469900" y="921275"/>
            <a:ext cx="1627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atoms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1420675" y="2109500"/>
            <a:ext cx="59754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12 x 5 = 60</a:t>
            </a:r>
            <a:endParaRPr sz="3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20300" y="533825"/>
            <a:ext cx="8703300" cy="1145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How many cookies are in 5 dozen?</a:t>
            </a:r>
            <a:endParaRPr sz="3600"/>
          </a:p>
        </p:txBody>
      </p:sp>
      <p:cxnSp>
        <p:nvCxnSpPr>
          <p:cNvPr id="111" name="Google Shape;111;p21"/>
          <p:cNvCxnSpPr/>
          <p:nvPr/>
        </p:nvCxnSpPr>
        <p:spPr>
          <a:xfrm flipH="1" rot="10800000">
            <a:off x="3469900" y="895475"/>
            <a:ext cx="1627200" cy="25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1"/>
          <p:cNvSpPr txBox="1"/>
          <p:nvPr/>
        </p:nvSpPr>
        <p:spPr>
          <a:xfrm>
            <a:off x="3469900" y="921275"/>
            <a:ext cx="1627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atoms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3" name="Google Shape;113;p21"/>
          <p:cNvCxnSpPr/>
          <p:nvPr/>
        </p:nvCxnSpPr>
        <p:spPr>
          <a:xfrm flipH="1" rot="10800000">
            <a:off x="6584200" y="895475"/>
            <a:ext cx="1627200" cy="25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21"/>
          <p:cNvSpPr txBox="1"/>
          <p:nvPr/>
        </p:nvSpPr>
        <p:spPr>
          <a:xfrm>
            <a:off x="6629850" y="921275"/>
            <a:ext cx="19029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moles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